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4" r:id="rId3"/>
    <p:sldMasterId id="214748370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86" r:id="rId6"/>
    <p:sldId id="274" r:id="rId7"/>
    <p:sldId id="280" r:id="rId8"/>
    <p:sldId id="282" r:id="rId9"/>
    <p:sldId id="281" r:id="rId10"/>
    <p:sldId id="283" r:id="rId11"/>
    <p:sldId id="284" r:id="rId12"/>
    <p:sldId id="276" r:id="rId13"/>
    <p:sldId id="277" r:id="rId14"/>
    <p:sldId id="278" r:id="rId15"/>
    <p:sldId id="279" r:id="rId16"/>
    <p:sldId id="285" r:id="rId17"/>
    <p:sldId id="287" r:id="rId18"/>
    <p:sldId id="290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5DC"/>
    <a:srgbClr val="B7112D"/>
    <a:srgbClr val="FF2525"/>
    <a:srgbClr val="FFFFFF"/>
    <a:srgbClr val="FFA953"/>
    <a:srgbClr val="FFB66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 snapToGrid="0">
      <p:cViewPr>
        <p:scale>
          <a:sx n="110" d="100"/>
          <a:sy n="110" d="100"/>
        </p:scale>
        <p:origin x="-852" y="504"/>
      </p:cViewPr>
      <p:guideLst>
        <p:guide orient="horz" pos="2160"/>
        <p:guide orient="horz" pos="3327"/>
        <p:guide orient="horz" pos="3602"/>
        <p:guide pos="2880"/>
        <p:guide pos="2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916F48-096D-40CF-A010-2801379579CD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A57FA6-03C3-4E55-BD50-45C9B3B49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B32BDB-2C00-4DAF-8910-5EB8371A8B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97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AC122-30A6-4697-AAA8-C975D93C510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32BDB-2C00-4DAF-8910-5EB8371A8B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6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32BDB-2C00-4DAF-8910-5EB8371A8B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6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32BDB-2C00-4DAF-8910-5EB8371A8B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6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32BDB-2C00-4DAF-8910-5EB8371A8BC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6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32BDB-2C00-4DAF-8910-5EB8371A8B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6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32BDB-2C00-4DAF-8910-5EB8371A8BC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Arial Narrow" pitchFamily="34" charset="0"/>
              </a:rPr>
              <a:t>Some of the more significant security regulations and acts.</a:t>
            </a:r>
            <a:endParaRPr lang="en-US" sz="1200" b="1" dirty="0" smtClean="0"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32BDB-2C00-4DAF-8910-5EB8371A8B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6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32BDB-2C00-4DAF-8910-5EB8371A8B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6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32BDB-2C00-4DAF-8910-5EB8371A8B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Amazons.com is owned by someone in </a:t>
            </a:r>
            <a:r>
              <a:rPr lang="en-US" dirty="0" err="1" smtClean="0"/>
              <a:t>Funchal</a:t>
            </a:r>
            <a:r>
              <a:rPr lang="en-US" dirty="0" smtClean="0"/>
              <a:t>, Madeira located on small island west of Algeria.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32BDB-2C00-4DAF-8910-5EB8371A8B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32BDB-2C00-4DAF-8910-5EB8371A8B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6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32BDB-2C00-4DAF-8910-5EB8371A8B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6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32BDB-2C00-4DAF-8910-5EB8371A8B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32BDB-2C00-4DAF-8910-5EB8371A8B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F8DB3C-8039-418F-885E-31E78204DA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1A680A-2531-49DD-B4AB-E7AE2840C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074015-86BC-42B6-AD16-348805496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7591DB-E92A-43B0-864F-012F498ECA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13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13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CB391-5F89-42D6-B803-CC60651C2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7" name="Rectangle 11"/>
          <p:cNvSpPr>
            <a:spLocks noChangeArrowheads="1"/>
          </p:cNvSpPr>
          <p:nvPr userDrawn="1"/>
        </p:nvSpPr>
        <p:spPr bwMode="auto">
          <a:xfrm>
            <a:off x="0" y="5103813"/>
            <a:ext cx="9144000" cy="108585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Rectangle 12"/>
          <p:cNvSpPr>
            <a:spLocks noChangeArrowheads="1"/>
          </p:cNvSpPr>
          <p:nvPr userDrawn="1"/>
        </p:nvSpPr>
        <p:spPr bwMode="auto">
          <a:xfrm>
            <a:off x="0" y="5229225"/>
            <a:ext cx="9144000" cy="835025"/>
          </a:xfrm>
          <a:prstGeom prst="rect">
            <a:avLst/>
          </a:prstGeom>
          <a:solidFill>
            <a:srgbClr val="4FA5DC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Text Box 13"/>
          <p:cNvSpPr txBox="1">
            <a:spLocks noChangeArrowheads="1"/>
          </p:cNvSpPr>
          <p:nvPr userDrawn="1"/>
        </p:nvSpPr>
        <p:spPr bwMode="auto">
          <a:xfrm>
            <a:off x="2933700" y="2066925"/>
            <a:ext cx="240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Focused on </a:t>
            </a:r>
            <a:r>
              <a:rPr lang="en-US" b="1">
                <a:solidFill>
                  <a:schemeClr val="bg1"/>
                </a:solidFill>
              </a:rPr>
              <a:t>Security</a:t>
            </a: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 userDrawn="1"/>
        </p:nvSpPr>
        <p:spPr bwMode="auto">
          <a:xfrm>
            <a:off x="3744913" y="23495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Committed to Success.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313" y="5281613"/>
            <a:ext cx="8501062" cy="519112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9413" y="5716588"/>
            <a:ext cx="8539162" cy="30480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77000"/>
            <a:ext cx="2133600" cy="3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D38A4F-E443-4F46-A9A4-A2630AFD7F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9C7DF5-89A6-4E57-AFE4-809898D16C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C3ABC5-122B-44C4-B2E2-F0D67B2371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8600"/>
            <a:ext cx="4038600" cy="4689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8600"/>
            <a:ext cx="4038600" cy="4689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0220BB-59AB-43BB-84EE-09F264FB86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76208D-B4BE-40E5-8C0F-C3B6ED701B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87F679-C27B-410B-8E7D-C46EAB001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142929-256B-4CF7-811C-C66DA0496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EBEA0F-AD18-4C43-A8BC-5A4E643C14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658A6A-3327-45B9-8F16-1DA89CF31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ACB87C-9587-4571-A8C8-32CE8F9B7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3AD105-6AB2-4289-B8BC-5274BB6B8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13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13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2CA7C5-5E1A-4B70-96B1-F60319C26B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7/14/2014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3AB4C2-3B9B-4D01-9204-F27FA1DB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787B4E-8924-4834-8A15-A577F57A5F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6007F-633A-47CB-A223-D588668409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CDA65-39E9-4607-BDB6-6E1FDB510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8C70F5-6152-44F7-8BCD-5DB7F9EE6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5" name="Rectangle 17"/>
          <p:cNvSpPr>
            <a:spLocks noChangeArrowheads="1"/>
          </p:cNvSpPr>
          <p:nvPr userDrawn="1"/>
        </p:nvSpPr>
        <p:spPr bwMode="auto">
          <a:xfrm>
            <a:off x="0" y="5103813"/>
            <a:ext cx="9144000" cy="108585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Rectangle 18"/>
          <p:cNvSpPr>
            <a:spLocks noChangeArrowheads="1"/>
          </p:cNvSpPr>
          <p:nvPr userDrawn="1"/>
        </p:nvSpPr>
        <p:spPr bwMode="auto">
          <a:xfrm>
            <a:off x="0" y="5229225"/>
            <a:ext cx="9144000" cy="835025"/>
          </a:xfrm>
          <a:prstGeom prst="rect">
            <a:avLst/>
          </a:prstGeom>
          <a:solidFill>
            <a:srgbClr val="4FA5DC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313" y="5281613"/>
            <a:ext cx="8501062" cy="519112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9413" y="5716588"/>
            <a:ext cx="8539162" cy="30480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181600" y="647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6641F3EC-2F12-449F-80C9-0D30B301CF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8627" name="Text Box 19"/>
          <p:cNvSpPr txBox="1">
            <a:spLocks noChangeArrowheads="1"/>
          </p:cNvSpPr>
          <p:nvPr userDrawn="1"/>
        </p:nvSpPr>
        <p:spPr bwMode="auto">
          <a:xfrm>
            <a:off x="4991100" y="1206500"/>
            <a:ext cx="240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Focused on </a:t>
            </a:r>
            <a:r>
              <a:rPr lang="en-US" b="1">
                <a:solidFill>
                  <a:schemeClr val="accent2"/>
                </a:solidFill>
              </a:rPr>
              <a:t>Security</a:t>
            </a:r>
            <a:r>
              <a:rPr lang="en-US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68628" name="Text Box 20"/>
          <p:cNvSpPr txBox="1">
            <a:spLocks noChangeArrowheads="1"/>
          </p:cNvSpPr>
          <p:nvPr userDrawn="1"/>
        </p:nvSpPr>
        <p:spPr bwMode="auto">
          <a:xfrm>
            <a:off x="6045200" y="1489075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F0D4A7-1ABE-431A-B80B-1DA62CAD33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3DCFB-18B4-46FE-AC57-3AE08958B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9DBD3-1056-4732-AAE4-5254BA726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7/14/2014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DF378F-ACFA-4FE8-9A5E-253A53317A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95FD7-48DE-42F5-A498-039EE87D8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3CCE7-7BD0-43C5-9995-2F695F253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 userDrawn="1"/>
        </p:nvSpPr>
        <p:spPr bwMode="auto">
          <a:xfrm>
            <a:off x="0" y="5103813"/>
            <a:ext cx="9144000" cy="108585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 userDrawn="1"/>
        </p:nvSpPr>
        <p:spPr bwMode="auto">
          <a:xfrm>
            <a:off x="0" y="5229225"/>
            <a:ext cx="9144000" cy="835025"/>
          </a:xfrm>
          <a:prstGeom prst="rect">
            <a:avLst/>
          </a:prstGeom>
          <a:solidFill>
            <a:srgbClr val="4FA5DC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0675" y="5281613"/>
            <a:ext cx="8501063" cy="519112"/>
          </a:xfrm>
        </p:spPr>
        <p:txBody>
          <a:bodyPr>
            <a:sp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Heartland Workforce Security Training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7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07EF4462-1246-44E4-A652-0A310EE185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0" name="Text Box 18"/>
          <p:cNvSpPr txBox="1">
            <a:spLocks noChangeArrowheads="1"/>
          </p:cNvSpPr>
          <p:nvPr userDrawn="1"/>
        </p:nvSpPr>
        <p:spPr bwMode="auto">
          <a:xfrm>
            <a:off x="4840288" y="1370013"/>
            <a:ext cx="240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Focused on </a:t>
            </a:r>
            <a:r>
              <a:rPr lang="en-US" b="1">
                <a:solidFill>
                  <a:schemeClr val="accent2"/>
                </a:solidFill>
              </a:rPr>
              <a:t>Security</a:t>
            </a:r>
            <a:r>
              <a:rPr lang="en-US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982652-D88B-4A4E-A77A-BC9AAC67D2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785727-B97A-4DA4-898F-964FAC70BF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8600"/>
            <a:ext cx="4038600" cy="4689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8600"/>
            <a:ext cx="4038600" cy="4689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65B77D-E6CD-4F4D-B8EE-77FA025DB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98F524-EB3A-48BA-817C-1A4746820C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F7EDAF-B8AF-466C-B1BA-493A206C23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9E0FAE-09DA-4EE7-A5E1-C43CEABF27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30" name="Picture 22" descr="smallheade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43016" name="Rectangle 8"/>
          <p:cNvSpPr>
            <a:spLocks noChangeArrowheads="1"/>
          </p:cNvSpPr>
          <p:nvPr userDrawn="1"/>
        </p:nvSpPr>
        <p:spPr bwMode="white">
          <a:xfrm>
            <a:off x="6773863" y="6413500"/>
            <a:ext cx="2370137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4300" y="180975"/>
            <a:ext cx="7569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8600"/>
            <a:ext cx="8229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0975"/>
            <a:ext cx="2133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F919EED-5F54-4A7D-AC15-5B6B1D54F1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3028" name="Rectangle 20"/>
          <p:cNvSpPr>
            <a:spLocks noChangeArrowheads="1"/>
          </p:cNvSpPr>
          <p:nvPr userDrawn="1"/>
        </p:nvSpPr>
        <p:spPr bwMode="auto">
          <a:xfrm>
            <a:off x="0" y="6253163"/>
            <a:ext cx="9144000" cy="88900"/>
          </a:xfrm>
          <a:prstGeom prst="rect">
            <a:avLst/>
          </a:prstGeom>
          <a:solidFill>
            <a:srgbClr val="4FA5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Rectangle 21"/>
          <p:cNvSpPr>
            <a:spLocks noChangeArrowheads="1"/>
          </p:cNvSpPr>
          <p:nvPr userDrawn="1"/>
        </p:nvSpPr>
        <p:spPr bwMode="auto">
          <a:xfrm>
            <a:off x="365125" y="6427788"/>
            <a:ext cx="16786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Focused on </a:t>
            </a:r>
            <a:r>
              <a:rPr lang="en-US" sz="1200" b="1" dirty="0" smtClean="0">
                <a:solidFill>
                  <a:schemeClr val="accent2"/>
                </a:solidFill>
              </a:rPr>
              <a:t>Security</a:t>
            </a:r>
            <a:r>
              <a:rPr lang="en-US" sz="1200" dirty="0" smtClean="0">
                <a:solidFill>
                  <a:schemeClr val="accent2"/>
                </a:solidFill>
              </a:rPr>
              <a:t>.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4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4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4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4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8600"/>
            <a:ext cx="8229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0975"/>
            <a:ext cx="2133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1EA2F0E-31AF-4D42-AB81-2E5475C17F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7597" name="Rectangle 13"/>
          <p:cNvSpPr>
            <a:spLocks noChangeArrowheads="1"/>
          </p:cNvSpPr>
          <p:nvPr userDrawn="1"/>
        </p:nvSpPr>
        <p:spPr bwMode="auto">
          <a:xfrm>
            <a:off x="0" y="6253163"/>
            <a:ext cx="9144000" cy="88900"/>
          </a:xfrm>
          <a:prstGeom prst="rect">
            <a:avLst/>
          </a:prstGeom>
          <a:solidFill>
            <a:srgbClr val="4FA5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Rectangle 15"/>
          <p:cNvSpPr>
            <a:spLocks noChangeArrowheads="1"/>
          </p:cNvSpPr>
          <p:nvPr userDrawn="1"/>
        </p:nvSpPr>
        <p:spPr bwMode="auto">
          <a:xfrm>
            <a:off x="365125" y="6427788"/>
            <a:ext cx="17219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Focused on </a:t>
            </a:r>
            <a:r>
              <a:rPr lang="en-US" sz="1200" b="1" dirty="0">
                <a:solidFill>
                  <a:schemeClr val="accent2"/>
                </a:solidFill>
              </a:rPr>
              <a:t>Security</a:t>
            </a:r>
            <a:r>
              <a:rPr lang="en-US" sz="1200" dirty="0">
                <a:solidFill>
                  <a:schemeClr val="accent2"/>
                </a:solidFill>
              </a:rPr>
              <a:t>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4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4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4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4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ChangeArrowheads="1"/>
          </p:cNvSpPr>
          <p:nvPr userDrawn="1"/>
        </p:nvSpPr>
        <p:spPr bwMode="white">
          <a:xfrm>
            <a:off x="6773863" y="6413500"/>
            <a:ext cx="2370137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8600"/>
            <a:ext cx="8229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0975"/>
            <a:ext cx="2133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9E4BEE-E455-422E-9EF3-DB72E195FF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9644" name="Rectangle 12"/>
          <p:cNvSpPr>
            <a:spLocks noChangeArrowheads="1"/>
          </p:cNvSpPr>
          <p:nvPr userDrawn="1"/>
        </p:nvSpPr>
        <p:spPr bwMode="auto">
          <a:xfrm>
            <a:off x="0" y="6253163"/>
            <a:ext cx="9144000" cy="88900"/>
          </a:xfrm>
          <a:prstGeom prst="rect">
            <a:avLst/>
          </a:prstGeom>
          <a:solidFill>
            <a:srgbClr val="4FA5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Rectangle 14"/>
          <p:cNvSpPr>
            <a:spLocks noChangeArrowheads="1"/>
          </p:cNvSpPr>
          <p:nvPr userDrawn="1"/>
        </p:nvSpPr>
        <p:spPr bwMode="auto">
          <a:xfrm>
            <a:off x="365125" y="6427788"/>
            <a:ext cx="3228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Focused on </a:t>
            </a:r>
            <a:r>
              <a:rPr lang="en-US" sz="1200" b="1">
                <a:solidFill>
                  <a:schemeClr val="accent2"/>
                </a:solidFill>
              </a:rPr>
              <a:t>Security</a:t>
            </a:r>
            <a:r>
              <a:rPr lang="en-US" sz="1200">
                <a:solidFill>
                  <a:schemeClr val="accent2"/>
                </a:solidFill>
              </a:rPr>
              <a:t>. Committed to Success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4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4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4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4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7/14/2014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83AB4C2-3B9B-4D01-9204-F27FA1DB93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white">
          <a:xfrm>
            <a:off x="6773863" y="6413500"/>
            <a:ext cx="2370137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 userDrawn="1"/>
        </p:nvSpPr>
        <p:spPr bwMode="auto">
          <a:xfrm>
            <a:off x="0" y="6253163"/>
            <a:ext cx="9144000" cy="88900"/>
          </a:xfrm>
          <a:prstGeom prst="rect">
            <a:avLst/>
          </a:prstGeom>
          <a:solidFill>
            <a:srgbClr val="4FA5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 userDrawn="1"/>
        </p:nvSpPr>
        <p:spPr bwMode="auto">
          <a:xfrm>
            <a:off x="365125" y="6427788"/>
            <a:ext cx="16786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Focused on </a:t>
            </a:r>
            <a:r>
              <a:rPr lang="en-US" sz="1200" b="1" dirty="0" smtClean="0">
                <a:solidFill>
                  <a:schemeClr val="accent2"/>
                </a:solidFill>
              </a:rPr>
              <a:t>Security</a:t>
            </a:r>
            <a:r>
              <a:rPr lang="en-US" sz="1200" b="0" dirty="0" smtClean="0">
                <a:solidFill>
                  <a:schemeClr val="accent2"/>
                </a:solidFill>
              </a:rPr>
              <a:t>.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313" y="5281613"/>
            <a:ext cx="8483600" cy="519112"/>
          </a:xfrm>
        </p:spPr>
        <p:txBody>
          <a:bodyPr/>
          <a:lstStyle/>
          <a:p>
            <a:r>
              <a:rPr lang="en-US" dirty="0" smtClean="0"/>
              <a:t>CareerSource Heartland IT Security Training</a:t>
            </a:r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93700" y="6245225"/>
            <a:ext cx="640080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2014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05443" y="1000665"/>
            <a:ext cx="8289984" cy="5120004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40000"/>
              </a:spcBef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In One (1) Week…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427008" y="1466490"/>
            <a:ext cx="8289984" cy="4800828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t" anchorCtr="0"/>
          <a:lstStyle/>
          <a:p>
            <a:pPr>
              <a:lnSpc>
                <a:spcPct val="200000"/>
              </a:lnSpc>
            </a:pP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46" y="3172634"/>
            <a:ext cx="4665454" cy="26243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443" y="232913"/>
            <a:ext cx="57624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Threats targeted at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CareerSource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Heartland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31" y="272366"/>
            <a:ext cx="815988" cy="362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47" y="151595"/>
            <a:ext cx="1604214" cy="712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464" y="1742536"/>
            <a:ext cx="52879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–"/>
            </a:pPr>
            <a:r>
              <a:rPr lang="en-US" dirty="0">
                <a:latin typeface="Calibri" pitchFamily="34" charset="0"/>
                <a:cs typeface="Calibri" pitchFamily="34" charset="0"/>
              </a:rPr>
              <a:t>We received  external 30,736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emails: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     8364 were quarantined as spam by our filter before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      they reached our organization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–"/>
            </a:pPr>
            <a:r>
              <a:rPr lang="en-US" dirty="0">
                <a:latin typeface="Calibri" pitchFamily="34" charset="0"/>
                <a:cs typeface="Calibri" pitchFamily="34" charset="0"/>
              </a:rPr>
              <a:t>37,571 Intrusions detected and blocked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–"/>
            </a:pPr>
            <a:r>
              <a:rPr lang="en-US" dirty="0">
                <a:latin typeface="Calibri" pitchFamily="34" charset="0"/>
                <a:cs typeface="Calibri" pitchFamily="34" charset="0"/>
              </a:rPr>
              <a:t>30 viruses were stopped</a:t>
            </a:r>
          </a:p>
          <a:p>
            <a:pPr marL="285750" indent="-285750">
              <a:buFont typeface="Arial" pitchFamily="34" charset="0"/>
              <a:buChar char="–"/>
            </a:pPr>
            <a:r>
              <a:rPr lang="en-US" dirty="0">
                <a:latin typeface="Calibri" pitchFamily="34" charset="0"/>
                <a:cs typeface="Calibri" pitchFamily="34" charset="0"/>
              </a:rPr>
              <a:t>4,552 attempts to access unauthorized web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sites were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logged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68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05443" y="992038"/>
            <a:ext cx="8289984" cy="5120004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40000"/>
              </a:spcBef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41313" y="1242203"/>
            <a:ext cx="8289984" cy="4800827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pPr>
              <a:lnSpc>
                <a:spcPct val="200000"/>
              </a:lnSpc>
            </a:pP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05443" y="232913"/>
            <a:ext cx="57624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Security Counter Measures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676" y="3877081"/>
            <a:ext cx="79775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Complex Passwords – Must use 3 of the following: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Uppercase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English characters (A through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Z)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Lowercase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English characters (a through z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Base 10 digits (0 through 9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Non-alphabetic characters (for example,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?, !,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$, #,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%, @)</a:t>
            </a:r>
            <a:endParaRPr lang="en-US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5400000">
            <a:off x="4174055" y="-1021198"/>
            <a:ext cx="985671" cy="6437094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ound Same Side Corner Rectangle 4"/>
          <p:cNvSpPr/>
          <p:nvPr/>
        </p:nvSpPr>
        <p:spPr>
          <a:xfrm>
            <a:off x="561676" y="1497479"/>
            <a:ext cx="4857157" cy="22550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0" lvl="1" algn="l" defTabSz="622300" rtl="0">
              <a:spcBef>
                <a:spcPct val="0"/>
              </a:spcBef>
              <a:spcAft>
                <a:spcPct val="15000"/>
              </a:spcAft>
            </a:pPr>
            <a:r>
              <a:rPr lang="en-US" sz="2000" b="1" kern="1200" dirty="0" smtClean="0">
                <a:latin typeface="Calibri" pitchFamily="34" charset="0"/>
                <a:cs typeface="Calibri" pitchFamily="34" charset="0"/>
              </a:rPr>
              <a:t>Password Policy </a:t>
            </a:r>
            <a:r>
              <a:rPr lang="en-US" sz="2000" b="1" kern="1200" smtClean="0">
                <a:latin typeface="Calibri" pitchFamily="34" charset="0"/>
                <a:cs typeface="Calibri" pitchFamily="34" charset="0"/>
              </a:rPr>
              <a:t>change –</a:t>
            </a:r>
          </a:p>
          <a:p>
            <a:pPr marL="0" lvl="1" algn="l" defTabSz="622300" rtl="0">
              <a:spcBef>
                <a:spcPct val="0"/>
              </a:spcBef>
              <a:spcAft>
                <a:spcPct val="15000"/>
              </a:spcAft>
            </a:pPr>
            <a:r>
              <a:rPr lang="en-US" sz="1600" kern="1200" smtClean="0">
                <a:latin typeface="Calibri" pitchFamily="34" charset="0"/>
                <a:cs typeface="Calibri" pitchFamily="34" charset="0"/>
              </a:rPr>
              <a:t>Password </a:t>
            </a:r>
            <a:r>
              <a:rPr lang="en-US" sz="1600" kern="1200" dirty="0" smtClean="0">
                <a:latin typeface="Calibri" pitchFamily="34" charset="0"/>
                <a:cs typeface="Calibri" pitchFamily="34" charset="0"/>
              </a:rPr>
              <a:t>will require changing every 90 Days</a:t>
            </a:r>
            <a:endParaRPr lang="en-US" sz="1600" kern="1200" dirty="0">
              <a:latin typeface="Calibri" pitchFamily="34" charset="0"/>
              <a:cs typeface="Calibri" pitchFamily="34" charset="0"/>
            </a:endParaRPr>
          </a:p>
          <a:p>
            <a:pPr marL="571500" lvl="2" indent="-114300" defTabSz="622300">
              <a:spcAft>
                <a:spcPct val="15000"/>
              </a:spcAft>
              <a:buChar char="••"/>
            </a:pPr>
            <a:r>
              <a:rPr lang="en-US" sz="1600" kern="1200" dirty="0" smtClean="0">
                <a:latin typeface="Calibri" pitchFamily="34" charset="0"/>
                <a:cs typeface="Calibri" pitchFamily="34" charset="0"/>
              </a:rPr>
              <a:t>Not able to use the 4 previous passwords</a:t>
            </a:r>
            <a:endParaRPr lang="en-US" sz="1600" kern="1200" dirty="0">
              <a:latin typeface="Calibri" pitchFamily="34" charset="0"/>
              <a:cs typeface="Calibri" pitchFamily="34" charset="0"/>
            </a:endParaRPr>
          </a:p>
          <a:p>
            <a:pPr marL="571500" lvl="2" indent="-114300" defTabSz="622300">
              <a:spcAft>
                <a:spcPct val="15000"/>
              </a:spcAft>
              <a:buChar char="••"/>
            </a:pPr>
            <a:r>
              <a:rPr lang="en-US" sz="1600" kern="1200" dirty="0" smtClean="0">
                <a:latin typeface="Calibri" pitchFamily="34" charset="0"/>
                <a:cs typeface="Calibri" pitchFamily="34" charset="0"/>
              </a:rPr>
              <a:t>3 attempts before account is locked</a:t>
            </a:r>
            <a:endParaRPr lang="en-US" sz="1600" kern="1200" dirty="0">
              <a:latin typeface="Calibri" pitchFamily="34" charset="0"/>
              <a:cs typeface="Calibri" pitchFamily="34" charset="0"/>
            </a:endParaRPr>
          </a:p>
          <a:p>
            <a:pPr marL="571500" lvl="2" indent="-114300" defTabSz="622300">
              <a:spcAft>
                <a:spcPct val="15000"/>
              </a:spcAft>
              <a:buChar char="••"/>
            </a:pPr>
            <a:r>
              <a:rPr lang="en-US" sz="1600" kern="1200" dirty="0" smtClean="0">
                <a:latin typeface="Calibri" pitchFamily="34" charset="0"/>
                <a:cs typeface="Calibri" pitchFamily="34" charset="0"/>
              </a:rPr>
              <a:t>Account will be locked for 30 minutes</a:t>
            </a:r>
            <a:endParaRPr lang="en-US" sz="1600" kern="1200" dirty="0">
              <a:latin typeface="Calibri" pitchFamily="34" charset="0"/>
              <a:cs typeface="Calibri" pitchFamily="34" charset="0"/>
            </a:endParaRPr>
          </a:p>
          <a:p>
            <a:pPr marL="571500" lvl="2" indent="-114300" defTabSz="622300">
              <a:spcAft>
                <a:spcPct val="15000"/>
              </a:spcAft>
              <a:buChar char="••"/>
            </a:pPr>
            <a:r>
              <a:rPr lang="en-US" sz="1600" kern="1200" dirty="0" smtClean="0">
                <a:latin typeface="Calibri" pitchFamily="34" charset="0"/>
                <a:cs typeface="Calibri" pitchFamily="34" charset="0"/>
              </a:rPr>
              <a:t>Minimum of 8 characters</a:t>
            </a:r>
            <a:endParaRPr lang="en-US" sz="1600" kern="1200" dirty="0">
              <a:latin typeface="Calibri" pitchFamily="34" charset="0"/>
              <a:cs typeface="Calibri" pitchFamily="34" charset="0"/>
            </a:endParaRPr>
          </a:p>
          <a:p>
            <a:pPr marL="571500" lvl="2" indent="-114300" defTabSz="622300">
              <a:spcAft>
                <a:spcPct val="15000"/>
              </a:spcAft>
              <a:buChar char="••"/>
            </a:pPr>
            <a:r>
              <a:rPr lang="en-US" sz="1600" kern="1200" dirty="0" smtClean="0">
                <a:latin typeface="Calibri" pitchFamily="34" charset="0"/>
                <a:cs typeface="Calibri" pitchFamily="34" charset="0"/>
              </a:rPr>
              <a:t>Must be a complex password</a:t>
            </a:r>
            <a:endParaRPr lang="en-US" sz="1600" kern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31" y="272366"/>
            <a:ext cx="815988" cy="362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47" y="151595"/>
            <a:ext cx="1604214" cy="712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98" y="2042925"/>
            <a:ext cx="2618746" cy="26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4333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05443" y="992038"/>
            <a:ext cx="8289984" cy="5120004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40000"/>
              </a:spcBef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405443" y="1311215"/>
            <a:ext cx="8289984" cy="4800827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pPr>
              <a:lnSpc>
                <a:spcPct val="200000"/>
              </a:lnSpc>
            </a:pP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05443" y="226367"/>
            <a:ext cx="57624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Suggestion Schemas for Passwords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98" y="2042925"/>
            <a:ext cx="2618746" cy="2611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3046" y="1455626"/>
            <a:ext cx="793477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Use a passphrase</a:t>
            </a:r>
          </a:p>
          <a:p>
            <a:pPr marL="742950" lvl="1" indent="-285750">
              <a:lnSpc>
                <a:spcPct val="150000"/>
              </a:lnSpc>
              <a:buFont typeface="Bookman Old Style" pitchFamily="18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You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want the truth? You can't handle the truth!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Ywtt?Ychtt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!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Mix character types</a:t>
            </a:r>
          </a:p>
          <a:p>
            <a:pPr marL="742950" lvl="1" indent="-285750">
              <a:lnSpc>
                <a:spcPct val="150000"/>
              </a:lnSpc>
              <a:buFont typeface="Bookman Old Style" pitchFamily="18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Password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p@sSw0rd</a:t>
            </a:r>
          </a:p>
          <a:p>
            <a:pPr>
              <a:lnSpc>
                <a:spcPct val="150000"/>
              </a:lnSpc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Avoid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creating passwords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using:</a:t>
            </a:r>
          </a:p>
          <a:p>
            <a:pPr marL="742950" lvl="1" indent="-285750">
              <a:lnSpc>
                <a:spcPct val="150000"/>
              </a:lnSpc>
              <a:buFont typeface="Bookman Old Style" pitchFamily="18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Dictionary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words in any language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Bookman Old Style" pitchFamily="18" charset="0"/>
              <a:buChar char="–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Sequences or repeated characters. Examples: 12345678, 222222,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abcdefg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, or adjacent letters on your keyboard(qwerty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742950" lvl="1" indent="-285750">
              <a:lnSpc>
                <a:spcPct val="150000"/>
              </a:lnSpc>
              <a:buFont typeface="Bookman Old Style" pitchFamily="18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Personal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information. Your name, birthday, driver's license,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passport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number, or similar information.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31" y="272366"/>
            <a:ext cx="815988" cy="362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47" y="151595"/>
            <a:ext cx="1604214" cy="7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077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05443" y="992038"/>
            <a:ext cx="8289984" cy="5120004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40000"/>
              </a:spcBef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14926" y="1311214"/>
            <a:ext cx="8289984" cy="4800827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pPr>
              <a:lnSpc>
                <a:spcPct val="200000"/>
              </a:lnSpc>
            </a:pP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443" y="226367"/>
            <a:ext cx="57624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Rights and Privileges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151" y="1945797"/>
            <a:ext cx="6725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Right to Privacy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Legal, ethical responsibility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Common Sense and good judgment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0173" y="1484131"/>
            <a:ext cx="2599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Privilege of computer access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0173" y="3412247"/>
            <a:ext cx="5263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Authorized Limited  Information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Resources for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Personal Use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5201" y="3898892"/>
            <a:ext cx="67251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Must not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interfere with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your or others work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Must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not consume resources (phone, paper, ink, etc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.)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31" y="272366"/>
            <a:ext cx="815988" cy="362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47" y="151595"/>
            <a:ext cx="1604214" cy="7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7360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05443" y="992038"/>
            <a:ext cx="8289984" cy="5120004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40000"/>
              </a:spcBef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405443" y="1311215"/>
            <a:ext cx="8289984" cy="4800827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pPr>
              <a:lnSpc>
                <a:spcPct val="200000"/>
              </a:lnSpc>
            </a:pP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05443" y="226367"/>
            <a:ext cx="570205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Rights and Privileges – Unacceptable Use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31" y="272366"/>
            <a:ext cx="815988" cy="362554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33400" y="1366890"/>
            <a:ext cx="4038600" cy="4689475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Personal gain or benefit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Political activity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Distribution of inappropriate materials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Use of Copyrighted material without permission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Downloads of materials that cause network congestion (Streaming Music or Videos)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Unsolicited email or spamming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Use as a platform to gain unauthorized data</a:t>
            </a:r>
          </a:p>
          <a:p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794849" y="1311215"/>
            <a:ext cx="4038600" cy="4689475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Unauthorized changes to computer resources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May not add components to desktops (thumb drives, PDA’s) without approval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Copy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proprietary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software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Revealing passwords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Introduce Virus, spyware into the environment that may hamper operations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Removal of data, computers, or linkages not in accordance with policy.</a:t>
            </a:r>
          </a:p>
          <a:p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47" y="151595"/>
            <a:ext cx="1604214" cy="7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16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05443" y="1033807"/>
            <a:ext cx="8289984" cy="5120004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40000"/>
              </a:spcBef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427008" y="1352982"/>
            <a:ext cx="8289984" cy="4800827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pPr>
              <a:lnSpc>
                <a:spcPct val="200000"/>
              </a:lnSpc>
            </a:pP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48158" y="4937223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31" y="272366"/>
            <a:ext cx="815988" cy="3625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0744" y="1831380"/>
            <a:ext cx="67251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Complete and Sign the following Information Forms: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DEO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Security Form</a:t>
            </a:r>
          </a:p>
          <a:p>
            <a:pPr lvl="1"/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Individual Non-Disclosure and Confidentiality Form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3988" y="4013893"/>
            <a:ext cx="6378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QUESTIONS?????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47" y="151595"/>
            <a:ext cx="1604214" cy="712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3743" y="5198833"/>
            <a:ext cx="593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Ask…do NOT presume!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7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05443" y="992038"/>
            <a:ext cx="8289984" cy="5120004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40000"/>
              </a:spcBef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405443" y="1311215"/>
            <a:ext cx="8289984" cy="4800827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pPr marL="231775" indent="-231775" eaLnBrk="0" hangingPunct="0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3"/>
              </a:buBlip>
            </a:pPr>
            <a:endParaRPr lang="en-US" b="1" dirty="0">
              <a:latin typeface="Arial Narrow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77968" y="973192"/>
            <a:ext cx="3907767" cy="508943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4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4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It is the law</a:t>
            </a:r>
          </a:p>
          <a:p>
            <a:pPr marL="685800" lvl="1" eaLnBrk="0" hangingPunct="0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4"/>
              </a:buBlip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Gramm-Leach-Bliley Act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GLBA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685800" lvl="1" eaLnBrk="0" hangingPunct="0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4"/>
              </a:buBlip>
            </a:pP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Health Insurance Portability and Accountability Act (</a:t>
            </a:r>
            <a:r>
              <a:rPr lang="en-US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HIPAA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685800" lvl="1" eaLnBrk="0" hangingPunct="0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4"/>
              </a:buBlip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Sarbanes Oxley Act (SOX)</a:t>
            </a:r>
          </a:p>
          <a:p>
            <a:pPr marL="685800" lvl="1" eaLnBrk="0" hangingPunct="0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4"/>
              </a:buBlip>
            </a:pP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Florida Statutes – Chapter 815</a:t>
            </a:r>
          </a:p>
          <a:p>
            <a:pPr marL="685800" lvl="1" eaLnBrk="0" hangingPunct="0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4"/>
              </a:buBlip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Personal Data Act</a:t>
            </a:r>
          </a:p>
          <a:p>
            <a:pPr marL="685800" lvl="1" eaLnBrk="0" hangingPunct="0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4"/>
              </a:buBlip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Computer Misuse Act</a:t>
            </a:r>
          </a:p>
          <a:p>
            <a:pPr marL="685800" lvl="1" eaLnBrk="0" hangingPunct="0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4"/>
              </a:buBlip>
            </a:pPr>
            <a:r>
              <a:rPr lang="en-US" dirty="0">
                <a:latin typeface="Calibri" pitchFamily="34" charset="0"/>
                <a:cs typeface="Calibri" pitchFamily="34" charset="0"/>
              </a:rPr>
              <a:t>Data Protection Act</a:t>
            </a:r>
          </a:p>
          <a:p>
            <a:pPr marL="685800" lvl="1" eaLnBrk="0" hangingPunct="0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4"/>
              </a:buBlip>
            </a:pPr>
            <a:r>
              <a:rPr lang="en-US" dirty="0">
                <a:latin typeface="Calibri" pitchFamily="34" charset="0"/>
                <a:cs typeface="Calibri" pitchFamily="34" charset="0"/>
              </a:rPr>
              <a:t>21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CFR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Part 11</a:t>
            </a:r>
          </a:p>
          <a:p>
            <a:pPr marL="685800" lvl="1" eaLnBrk="0" hangingPunct="0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4"/>
              </a:buBlip>
            </a:pPr>
            <a:r>
              <a:rPr lang="en-US" dirty="0">
                <a:latin typeface="Calibri" pitchFamily="34" charset="0"/>
                <a:cs typeface="Calibri" pitchFamily="34" charset="0"/>
              </a:rPr>
              <a:t>Federal Information Security Management Act of 2002</a:t>
            </a:r>
          </a:p>
          <a:p>
            <a:pPr marL="685800" lvl="1" eaLnBrk="0" hangingPunct="0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4"/>
              </a:buBlip>
            </a:pPr>
            <a:r>
              <a:rPr lang="en-US" dirty="0">
                <a:latin typeface="Calibri" pitchFamily="34" charset="0"/>
                <a:cs typeface="Calibri" pitchFamily="34" charset="0"/>
              </a:rPr>
              <a:t>Various State Security Breach Laws</a:t>
            </a:r>
          </a:p>
          <a:p>
            <a:pPr marL="685800" lvl="1" eaLnBrk="0" hangingPunct="0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4"/>
              </a:buBlip>
            </a:pPr>
            <a:r>
              <a:rPr lang="en-US" dirty="0">
                <a:latin typeface="Calibri" pitchFamily="34" charset="0"/>
                <a:cs typeface="Calibri" pitchFamily="34" charset="0"/>
              </a:rPr>
              <a:t>Internal Revenue Codes</a:t>
            </a:r>
          </a:p>
          <a:p>
            <a:pPr marL="685800" lvl="1" eaLnBrk="0" hangingPunct="0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4"/>
              </a:buBlip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443" y="222810"/>
            <a:ext cx="589184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The Regulations for Information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ecurity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47" y="151595"/>
            <a:ext cx="1604214" cy="712773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35094" y="985139"/>
            <a:ext cx="3907767" cy="508943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4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4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Or a Policy</a:t>
            </a:r>
          </a:p>
          <a:p>
            <a:pPr marL="685800" lvl="1" eaLnBrk="0" hangingPunct="0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4"/>
              </a:buBlip>
            </a:pP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Department of Economic Opportunity Innovation - Policy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Number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5.02</a:t>
            </a:r>
          </a:p>
          <a:p>
            <a:pPr marL="1085850" lvl="2" eaLnBrk="0" hangingPunct="0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4"/>
              </a:buBlip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Institutes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Security operating policies for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employees, contractors, vendors, and others with official business.</a:t>
            </a:r>
          </a:p>
          <a:p>
            <a:pPr marL="685800" lvl="1" eaLnBrk="0" hangingPunct="0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4"/>
              </a:buBlip>
            </a:pP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Department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of Children and Family Services </a:t>
            </a:r>
            <a:r>
              <a:rPr lang="en-US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CFOP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50-2</a:t>
            </a:r>
          </a:p>
          <a:p>
            <a:pPr marL="1085850" lvl="2" eaLnBrk="0" hangingPunct="0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4"/>
              </a:buBlip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Includes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confidentiality and non-disclosure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information</a:t>
            </a:r>
          </a:p>
          <a:p>
            <a:pPr marL="685800" lvl="1" eaLnBrk="0" hangingPunct="0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4"/>
              </a:buBlip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Partner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agencies –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Suntax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and other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MOU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agreements </a:t>
            </a:r>
          </a:p>
          <a:p>
            <a:pPr marL="685800" lvl="1" eaLnBrk="0" hangingPunct="0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4"/>
              </a:buBlip>
            </a:pP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Local Policy and Procedures”  Section 03 -ADM and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698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05443" y="992038"/>
            <a:ext cx="8289984" cy="5120004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40000"/>
              </a:spcBef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405443" y="1311215"/>
            <a:ext cx="8289984" cy="4800827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pPr marL="231775" indent="-231775" eaLnBrk="0" hangingPunct="0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3"/>
              </a:buBlip>
            </a:pPr>
            <a:endParaRPr lang="en-US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443" y="232913"/>
            <a:ext cx="57624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Security Threats &amp; Counter Measures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35018" y="1311214"/>
            <a:ext cx="5662265" cy="480082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4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4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Malicious software: viruses</a:t>
            </a: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Malicious code embedded in e-mail messages or websites links that are capable of inflicting a great deal of damage and causing extensive frustration</a:t>
            </a:r>
          </a:p>
          <a:p>
            <a:pPr lvl="2" indent="-288925"/>
            <a:r>
              <a:rPr lang="en-US" dirty="0" smtClean="0">
                <a:latin typeface="Calibri" pitchFamily="34" charset="0"/>
                <a:cs typeface="Calibri" pitchFamily="34" charset="0"/>
              </a:rPr>
              <a:t>Stealing files containing personal information</a:t>
            </a:r>
          </a:p>
          <a:p>
            <a:pPr lvl="2" indent="-288925"/>
            <a:r>
              <a:rPr lang="en-US" dirty="0" smtClean="0">
                <a:latin typeface="Calibri" pitchFamily="34" charset="0"/>
                <a:cs typeface="Calibri" pitchFamily="34" charset="0"/>
              </a:rPr>
              <a:t>Sending emails from your account</a:t>
            </a:r>
          </a:p>
          <a:p>
            <a:pPr lvl="2" indent="-288925"/>
            <a:r>
              <a:rPr lang="en-US" dirty="0" smtClean="0">
                <a:latin typeface="Calibri" pitchFamily="34" charset="0"/>
                <a:cs typeface="Calibri" pitchFamily="34" charset="0"/>
              </a:rPr>
              <a:t>Rendering your computer unusable</a:t>
            </a:r>
          </a:p>
          <a:p>
            <a:pPr lvl="2" indent="-288925"/>
            <a:r>
              <a:rPr lang="en-US" dirty="0" smtClean="0">
                <a:latin typeface="Calibri" pitchFamily="34" charset="0"/>
                <a:cs typeface="Calibri" pitchFamily="34" charset="0"/>
              </a:rPr>
              <a:t>Removing files from your computer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What you can do</a:t>
            </a: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Do not open attachments or links in e-mails:</a:t>
            </a:r>
          </a:p>
          <a:p>
            <a:pPr lvl="2" indent="-288925"/>
            <a:r>
              <a:rPr lang="en-US" dirty="0" smtClean="0">
                <a:latin typeface="Calibri" pitchFamily="34" charset="0"/>
                <a:cs typeface="Calibri" pitchFamily="34" charset="0"/>
              </a:rPr>
              <a:t>Received from unknown individuals that in any way appear suspicious</a:t>
            </a: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Report all suspicious e-mails or pop-up windows on your PC to the IT Manager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31" y="272366"/>
            <a:ext cx="815988" cy="3625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47" y="151595"/>
            <a:ext cx="1604214" cy="712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82" y="2125451"/>
            <a:ext cx="3810330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1765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05443" y="992038"/>
            <a:ext cx="8289984" cy="5120004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40000"/>
              </a:spcBef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405443" y="1311215"/>
            <a:ext cx="8289984" cy="4800827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pPr marL="231775" indent="-231775" eaLnBrk="0" hangingPunct="0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3"/>
              </a:buBlip>
            </a:pPr>
            <a:endParaRPr lang="en-US" b="1" dirty="0"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14" y="1328467"/>
            <a:ext cx="1836920" cy="1170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443" y="222810"/>
            <a:ext cx="57624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Security Threats &amp; Counter Measures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35018" y="1526876"/>
            <a:ext cx="5662265" cy="435070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4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4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11594" y="1340017"/>
            <a:ext cx="7026275" cy="477202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4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4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Malicious Software: Spyware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Any technology that aids in gathering information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about you 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CareerSource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Heartland without your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knowledge or consent.</a:t>
            </a:r>
          </a:p>
          <a:p>
            <a:pPr lvl="2" indent="-288925">
              <a:lnSpc>
                <a:spcPct val="8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Programming that is put in a computer to secretly gather information about the user and relay it to advertisers or other (possibly nefarious) parties. </a:t>
            </a:r>
          </a:p>
          <a:p>
            <a:pPr lvl="2" indent="-288925">
              <a:lnSpc>
                <a:spcPct val="8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Cookies are used to store information about you on your own computer. If a Web site stores information about you in a cookie of which you are unaware, the cookie is considered a form of spyware. </a:t>
            </a:r>
          </a:p>
          <a:p>
            <a:pPr lvl="2" indent="-288925">
              <a:lnSpc>
                <a:spcPct val="8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Spyware exposure can be caused by a software virus or as a result of installing a new program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70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What you can do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Do not click on options in deceptive / suspicious pop-up windows.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Do not install any software without receiving prior approval from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IT.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If you experience slowness / poor computer performance or excessive occurrences of pop-up windows, contact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IT.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31" y="272366"/>
            <a:ext cx="815988" cy="3625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47" y="151595"/>
            <a:ext cx="1604214" cy="7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47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05443" y="953446"/>
            <a:ext cx="8289984" cy="5120004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40000"/>
              </a:spcBef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427008" y="1338587"/>
            <a:ext cx="8289984" cy="4800827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pPr marL="231775" indent="-231775" eaLnBrk="0" hangingPunct="0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3"/>
              </a:buBlip>
            </a:pPr>
            <a:endParaRPr lang="en-US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443" y="232913"/>
            <a:ext cx="57624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Security Threats &amp; Counter Measures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35018" y="1526876"/>
            <a:ext cx="5662265" cy="435070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4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4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81" y="4459860"/>
            <a:ext cx="2374833" cy="1582134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6098" y="1373518"/>
            <a:ext cx="7026275" cy="477202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4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4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Phishing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An online scam whereby emails are sent by criminals who seek to steal your identity, rob your bank account, or take over your computer.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Currently very “official” looking (logos, letter head, etc.) but usually asking you to login via a link in the email.</a:t>
            </a:r>
          </a:p>
          <a:p>
            <a:pPr>
              <a:lnSpc>
                <a:spcPct val="70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What you can do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Use the “stop-look-call” technique:</a:t>
            </a:r>
          </a:p>
          <a:p>
            <a:pPr lvl="2" indent="-288925">
              <a:lnSpc>
                <a:spcPct val="8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Stop: Do not react to phishing ploys consisting of “upsetting” or “exciting” information</a:t>
            </a:r>
          </a:p>
          <a:p>
            <a:pPr lvl="2" indent="-288925">
              <a:lnSpc>
                <a:spcPct val="8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Look: Look closely at the claims in the email, and carefully review all links and Web addresses</a:t>
            </a:r>
          </a:p>
          <a:p>
            <a:pPr lvl="2" indent="-288925">
              <a:lnSpc>
                <a:spcPct val="8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Call: Do not reply to e-mails requesting you to confirm account information; call or email the company in question to verify if the email is legitimate</a:t>
            </a:r>
          </a:p>
          <a:p>
            <a:pPr lvl="2" indent="-288925">
              <a:lnSpc>
                <a:spcPct val="8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Do not give login details to anyone over the phone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Never email personal information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Report suspicious activity to Information Technology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31" y="272366"/>
            <a:ext cx="815988" cy="362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47" y="151595"/>
            <a:ext cx="1604214" cy="7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83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05443" y="992038"/>
            <a:ext cx="8289984" cy="5120004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40000"/>
              </a:spcBef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405443" y="1311215"/>
            <a:ext cx="8289984" cy="4800827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pPr marL="231775" indent="-231775" eaLnBrk="0" hangingPunct="0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3"/>
              </a:buBlip>
            </a:pPr>
            <a:endParaRPr lang="en-US" b="1" dirty="0">
              <a:latin typeface="Arial Narrow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35018" y="1526876"/>
            <a:ext cx="5662265" cy="435070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4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4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35017" y="1409028"/>
            <a:ext cx="7394557" cy="477202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4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4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Unauthorized systems access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Individuals maliciously obtain unauthorized access to computers, applications, confidential information, and other valuable assets.</a:t>
            </a:r>
          </a:p>
          <a:p>
            <a:pPr lvl="2" indent="-288925">
              <a:lnSpc>
                <a:spcPct val="8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Not all guilty parties are unknown; some can be your co-workers</a:t>
            </a:r>
          </a:p>
          <a:p>
            <a:pPr lvl="2" indent="-288925">
              <a:lnSpc>
                <a:spcPct val="8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Unauthorized systems access can result in theft and damage of vital information assets.</a:t>
            </a:r>
          </a:p>
          <a:p>
            <a:pPr>
              <a:lnSpc>
                <a:spcPct val="70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What you can do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Use strong passwords for all accounts.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Commit passwords to memory</a:t>
            </a:r>
          </a:p>
          <a:p>
            <a:pPr lvl="2" indent="-288925">
              <a:lnSpc>
                <a:spcPct val="8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If not possible, store all passwords in a secure location (i.e., not on a sticky note affixed to your monitor or the underside of your keyboard)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Never tell anyone your password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Protect your computer with a password-protected screen</a:t>
            </a:r>
            <a:br>
              <a:rPr lang="en-US" sz="1600" dirty="0" smtClean="0"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latin typeface="Calibri" pitchFamily="34" charset="0"/>
                <a:cs typeface="Calibri" pitchFamily="34" charset="0"/>
              </a:rPr>
              <a:t>saver / lock your screen before leaving your desk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Report suspicious individuals / activities to Information Technology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31" y="272366"/>
            <a:ext cx="815988" cy="3625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443" y="323315"/>
            <a:ext cx="57624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Security Threats &amp; Counter Measures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47" y="151595"/>
            <a:ext cx="1604214" cy="7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51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05443" y="953446"/>
            <a:ext cx="8289984" cy="5120004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40000"/>
              </a:spcBef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405443" y="1311215"/>
            <a:ext cx="8289984" cy="4800827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pPr marL="231775" indent="-231775" eaLnBrk="0" hangingPunct="0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3"/>
              </a:buBlip>
            </a:pPr>
            <a:endParaRPr lang="en-US" b="1" dirty="0">
              <a:latin typeface="Arial Narrow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35018" y="1526876"/>
            <a:ext cx="5662265" cy="435070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4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4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41" y="1395682"/>
            <a:ext cx="2923319" cy="261560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95558" y="1325615"/>
            <a:ext cx="7026275" cy="477202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4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4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Social Engineering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Taking advantage of people’s helping nature /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conscience for malicious purposes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What you can do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Never lose sight of the fact that successful social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engineering attacks rely on you.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If a received phone call or email is suspicious, request to return the call or send a separate email to reply.</a:t>
            </a:r>
          </a:p>
          <a:p>
            <a:pPr lvl="2" indent="-288925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Do not provide personal / confidential information to a caller until you are able to verify the caller’s identity, and their association with their company.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Never provide a caller with anyone’s password, including your own.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31" y="272366"/>
            <a:ext cx="815988" cy="3625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5443" y="232913"/>
            <a:ext cx="57624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Security Threats &amp; Counter Measures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47" y="151595"/>
            <a:ext cx="1604214" cy="7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96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05443" y="953446"/>
            <a:ext cx="8289984" cy="5120004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40000"/>
              </a:spcBef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405443" y="1311215"/>
            <a:ext cx="8289984" cy="4800827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pPr marL="231775" indent="-231775" eaLnBrk="0" hangingPunct="0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3"/>
              </a:buBlip>
            </a:pPr>
            <a:endParaRPr lang="en-US" b="1" dirty="0">
              <a:latin typeface="Arial Narrow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35018" y="1526876"/>
            <a:ext cx="5662265" cy="435070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4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4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24" y="1316179"/>
            <a:ext cx="3071004" cy="1665914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35018" y="1440612"/>
            <a:ext cx="739882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8DACD0"/>
              </a:buClr>
              <a:buSzPct val="70000"/>
              <a:buFont typeface="Wingdings" pitchFamily="2" charset="2"/>
              <a:buBlip>
                <a:blip r:embed="rId3"/>
              </a:buBlip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1746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8DACD0"/>
              </a:buClr>
              <a:buFont typeface="Wingdings" pitchFamily="2" charset="2"/>
              <a:buChar char=""/>
              <a:defRPr sz="2400">
                <a:solidFill>
                  <a:schemeClr val="tx1"/>
                </a:solidFill>
                <a:latin typeface="+mn-lt"/>
              </a:defRPr>
            </a:lvl2pPr>
            <a:lvl3pPr marL="860425" indent="-63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89025" indent="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12863" indent="-15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770063" indent="-158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227263" indent="-158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2684463" indent="-158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141663" indent="-158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Shoulder Surfing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Arial Narrow" pitchFamily="34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The act of covertly observing employees’ actions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with the objective of obtaining confidential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information.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What you can do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Arial Narrow" pitchFamily="34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Be aware of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everyone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around you… and what they are doing</a:t>
            </a:r>
          </a:p>
          <a:p>
            <a:pPr marR="0" lvl="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 the Resource Room</a:t>
            </a:r>
          </a:p>
          <a:p>
            <a:pPr marR="0" lvl="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Talking with Clients</a:t>
            </a:r>
          </a:p>
          <a:p>
            <a:pPr marR="0" lvl="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Talking with other employees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Arial Narrow" pitchFamily="34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Do not perform work involving confidential information if you are unable to safeguard yourself from shoulder surfing.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Arial Narrow" pitchFamily="34" charset="0"/>
              <a:buChar char="–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not say social security numbers out loud – write them down.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31" y="272366"/>
            <a:ext cx="815988" cy="3625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5443" y="232913"/>
            <a:ext cx="57624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Security Threats &amp; Counter Measures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47" y="151595"/>
            <a:ext cx="1604214" cy="7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05443" y="992038"/>
            <a:ext cx="8289984" cy="5120004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40000"/>
              </a:spcBef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427008" y="1311215"/>
            <a:ext cx="8289984" cy="4800827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pPr marL="231775" indent="-231775" eaLnBrk="0" hangingPunct="0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3"/>
              </a:buBlip>
            </a:pPr>
            <a:endParaRPr lang="en-US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443" y="222810"/>
            <a:ext cx="57624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Our Defenses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23072" y="1979022"/>
            <a:ext cx="5662265" cy="435070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4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4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4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45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7283" y="4519076"/>
            <a:ext cx="20616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Local Computers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Access rights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Virus Scanner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Security Patches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Deep Freeze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812" y="1442746"/>
            <a:ext cx="21616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Firewall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Gateway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Antivirus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Content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Filtering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Intrusion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Log reviews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97283" y="1797714"/>
            <a:ext cx="228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Servers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Access rights (authorization)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Virus Scanners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Log reviews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Security Patches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2417" y="4506145"/>
            <a:ext cx="260402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Email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Virus Scanner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Spam Filter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Real-time blacklist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17" y="2169827"/>
            <a:ext cx="1507066" cy="112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5" y="4784870"/>
            <a:ext cx="932254" cy="91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961667" y="4805004"/>
            <a:ext cx="1241778" cy="931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31" y="272366"/>
            <a:ext cx="815988" cy="3625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47" y="151595"/>
            <a:ext cx="1604214" cy="712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4" y="2144138"/>
            <a:ext cx="2382824" cy="12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76273"/>
      </p:ext>
    </p:extLst>
  </p:cSld>
  <p:clrMapOvr>
    <a:masterClrMapping/>
  </p:clrMapOvr>
  <p:transition>
    <p:fade/>
  </p:transition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Default Design">
  <a:themeElements>
    <a:clrScheme name="1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BB5E1"/>
      </a:accent1>
      <a:accent2>
        <a:srgbClr val="333399"/>
      </a:accent2>
      <a:accent3>
        <a:srgbClr val="FFFFFF"/>
      </a:accent3>
      <a:accent4>
        <a:srgbClr val="000000"/>
      </a:accent4>
      <a:accent5>
        <a:srgbClr val="BFD7EE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880B6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273A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BB5E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FD7E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BB5E1"/>
        </a:accent1>
        <a:accent2>
          <a:srgbClr val="0D4981"/>
        </a:accent2>
        <a:accent3>
          <a:srgbClr val="FFFFFF"/>
        </a:accent3>
        <a:accent4>
          <a:srgbClr val="000000"/>
        </a:accent4>
        <a:accent5>
          <a:srgbClr val="BFD7EE"/>
        </a:accent5>
        <a:accent6>
          <a:srgbClr val="0B4174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BB5E1"/>
      </a:accent1>
      <a:accent2>
        <a:srgbClr val="333399"/>
      </a:accent2>
      <a:accent3>
        <a:srgbClr val="FFFFFF"/>
      </a:accent3>
      <a:accent4>
        <a:srgbClr val="000000"/>
      </a:accent4>
      <a:accent5>
        <a:srgbClr val="BFD7EE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880B6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273A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BB5E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FD7E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BB5E1"/>
        </a:accent1>
        <a:accent2>
          <a:srgbClr val="0D4981"/>
        </a:accent2>
        <a:accent3>
          <a:srgbClr val="FFFFFF"/>
        </a:accent3>
        <a:accent4>
          <a:srgbClr val="000000"/>
        </a:accent4>
        <a:accent5>
          <a:srgbClr val="BFD7EE"/>
        </a:accent5>
        <a:accent6>
          <a:srgbClr val="0B4174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BB5E1"/>
      </a:accent1>
      <a:accent2>
        <a:srgbClr val="333399"/>
      </a:accent2>
      <a:accent3>
        <a:srgbClr val="FFFFFF"/>
      </a:accent3>
      <a:accent4>
        <a:srgbClr val="000000"/>
      </a:accent4>
      <a:accent5>
        <a:srgbClr val="BFD7EE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880B6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273A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BB5E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FD7E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BB5E1"/>
        </a:accent1>
        <a:accent2>
          <a:srgbClr val="0D4981"/>
        </a:accent2>
        <a:accent3>
          <a:srgbClr val="FFFFFF"/>
        </a:accent3>
        <a:accent4>
          <a:srgbClr val="000000"/>
        </a:accent4>
        <a:accent5>
          <a:srgbClr val="BFD7EE"/>
        </a:accent5>
        <a:accent6>
          <a:srgbClr val="0B4174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5">
    <a:dk1>
      <a:srgbClr val="000000"/>
    </a:dk1>
    <a:lt1>
      <a:srgbClr val="FFFFFF"/>
    </a:lt1>
    <a:dk2>
      <a:srgbClr val="000000"/>
    </a:dk2>
    <a:lt2>
      <a:srgbClr val="808080"/>
    </a:lt2>
    <a:accent1>
      <a:srgbClr val="7BB5E1"/>
    </a:accent1>
    <a:accent2>
      <a:srgbClr val="0D4981"/>
    </a:accent2>
    <a:accent3>
      <a:srgbClr val="FFFFFF"/>
    </a:accent3>
    <a:accent4>
      <a:srgbClr val="000000"/>
    </a:accent4>
    <a:accent5>
      <a:srgbClr val="BFD7EE"/>
    </a:accent5>
    <a:accent6>
      <a:srgbClr val="0B4174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973</Words>
  <Application>Microsoft Office PowerPoint</Application>
  <PresentationFormat>On-screen Show (4:3)</PresentationFormat>
  <Paragraphs>184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1_Default Design</vt:lpstr>
      <vt:lpstr>2_Default Design</vt:lpstr>
      <vt:lpstr>3_Default Design</vt:lpstr>
      <vt:lpstr>Concourse</vt:lpstr>
      <vt:lpstr>CareerSource Heartland IT Security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Jennifer Chadwick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Information Goes Here</dc:title>
  <dc:creator>Justin Williams</dc:creator>
  <cp:lastModifiedBy>Alan Grimes</cp:lastModifiedBy>
  <cp:revision>146</cp:revision>
  <cp:lastPrinted>2011-06-13T17:13:29Z</cp:lastPrinted>
  <dcterms:created xsi:type="dcterms:W3CDTF">2006-10-09T19:05:53Z</dcterms:created>
  <dcterms:modified xsi:type="dcterms:W3CDTF">2014-07-14T15:26:25Z</dcterms:modified>
</cp:coreProperties>
</file>